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4" r:id="rId4"/>
    <p:sldId id="267" r:id="rId5"/>
    <p:sldId id="270" r:id="rId6"/>
    <p:sldId id="259" r:id="rId7"/>
    <p:sldId id="271" r:id="rId8"/>
    <p:sldId id="260" r:id="rId9"/>
    <p:sldId id="261" r:id="rId10"/>
    <p:sldId id="268" r:id="rId11"/>
    <p:sldId id="265" r:id="rId12"/>
    <p:sldId id="269" r:id="rId13"/>
    <p:sldId id="262" r:id="rId14"/>
    <p:sldId id="26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27" autoAdjust="0"/>
  </p:normalViewPr>
  <p:slideViewPr>
    <p:cSldViewPr snapToGrid="0">
      <p:cViewPr varScale="1">
        <p:scale>
          <a:sx n="100" d="100"/>
          <a:sy n="100" d="100"/>
        </p:scale>
        <p:origin x="9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\Documents\Fachstelle\Sortenpr&#252;fung\Ergebnisse%202021\Daten2021\Dokumentation\off_Dokumente\FINAL_Versand\Deutsch\AG%20Sortenpr&#252;fug\Bear\RSV_101_mehrj&#228;hrig_AGSortenpr&#252;fung_FINAL%20Diagram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bd3201\data$\aln\Strickhof-09\9%20Fachstelle%20Zuckerrueben\Berichte-ZA-TB-R&#252;pf\R&#252;benpflanzer\2022\RP-1\Tabelle%20Wirtschaftlichkeit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BGE mit Fungi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'Sortenliste2022_2j_Delegier (2'!$A$5:$A$12</c:f>
              <c:strCache>
                <c:ptCount val="8"/>
                <c:pt idx="0">
                  <c:v>Escadia KWS</c:v>
                </c:pt>
                <c:pt idx="1">
                  <c:v>Dunant</c:v>
                </c:pt>
                <c:pt idx="2">
                  <c:v>Agueda KWS</c:v>
                </c:pt>
                <c:pt idx="3">
                  <c:v>Novalina KWS</c:v>
                </c:pt>
                <c:pt idx="4">
                  <c:v>Samuela</c:v>
                </c:pt>
                <c:pt idx="5">
                  <c:v>BTS2725</c:v>
                </c:pt>
                <c:pt idx="6">
                  <c:v>Caroll</c:v>
                </c:pt>
                <c:pt idx="7">
                  <c:v>Tesla</c:v>
                </c:pt>
              </c:strCache>
            </c:strRef>
          </c:cat>
          <c:val>
            <c:numRef>
              <c:f>'Sortenliste2022_2j_Delegier (2'!$K$5:$K$12</c:f>
              <c:numCache>
                <c:formatCode>0</c:formatCode>
                <c:ptCount val="8"/>
                <c:pt idx="0">
                  <c:v>6949.39</c:v>
                </c:pt>
                <c:pt idx="1">
                  <c:v>6931.11</c:v>
                </c:pt>
                <c:pt idx="2">
                  <c:v>6822.53</c:v>
                </c:pt>
                <c:pt idx="3">
                  <c:v>6813.32</c:v>
                </c:pt>
                <c:pt idx="4">
                  <c:v>6805.9</c:v>
                </c:pt>
                <c:pt idx="5">
                  <c:v>6803.73</c:v>
                </c:pt>
                <c:pt idx="6">
                  <c:v>6755.53</c:v>
                </c:pt>
                <c:pt idx="7">
                  <c:v>6387.73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3-49B0-8EAC-A5FFBFC203AE}"/>
            </c:ext>
          </c:extLst>
        </c:ser>
        <c:ser>
          <c:idx val="1"/>
          <c:order val="1"/>
          <c:tx>
            <c:v>BGE ohne Fungizide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'Sortenliste2022_2j_Delegier (2'!$A$5:$A$12</c:f>
              <c:strCache>
                <c:ptCount val="8"/>
                <c:pt idx="0">
                  <c:v>Escadia KWS</c:v>
                </c:pt>
                <c:pt idx="1">
                  <c:v>Dunant</c:v>
                </c:pt>
                <c:pt idx="2">
                  <c:v>Agueda KWS</c:v>
                </c:pt>
                <c:pt idx="3">
                  <c:v>Novalina KWS</c:v>
                </c:pt>
                <c:pt idx="4">
                  <c:v>Samuela</c:v>
                </c:pt>
                <c:pt idx="5">
                  <c:v>BTS2725</c:v>
                </c:pt>
                <c:pt idx="6">
                  <c:v>Caroll</c:v>
                </c:pt>
                <c:pt idx="7">
                  <c:v>Tesla</c:v>
                </c:pt>
              </c:strCache>
            </c:strRef>
          </c:cat>
          <c:val>
            <c:numRef>
              <c:f>'Sortenliste2022_2j_Delegier (2'!$G$5:$G$12</c:f>
              <c:numCache>
                <c:formatCode>0.0</c:formatCode>
                <c:ptCount val="8"/>
                <c:pt idx="0">
                  <c:v>6712.13</c:v>
                </c:pt>
                <c:pt idx="1">
                  <c:v>6351.3</c:v>
                </c:pt>
                <c:pt idx="2">
                  <c:v>6571.17</c:v>
                </c:pt>
                <c:pt idx="3">
                  <c:v>6644.96</c:v>
                </c:pt>
                <c:pt idx="4">
                  <c:v>6318.73</c:v>
                </c:pt>
                <c:pt idx="5">
                  <c:v>6543.89</c:v>
                </c:pt>
                <c:pt idx="6">
                  <c:v>6397.08</c:v>
                </c:pt>
                <c:pt idx="7">
                  <c:v>6061.23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E3-49B0-8EAC-A5FFBFC20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3412488"/>
        <c:axId val="533414456"/>
      </c:barChart>
      <c:scatterChart>
        <c:scatterStyle val="lineMarker"/>
        <c:varyColors val="0"/>
        <c:ser>
          <c:idx val="2"/>
          <c:order val="2"/>
          <c:tx>
            <c:v>CR Bonitur</c:v>
          </c:tx>
          <c:spPr>
            <a:ln w="762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76200">
                <a:noFill/>
              </a:ln>
              <a:effectLst/>
            </c:spPr>
          </c:marker>
          <c:yVal>
            <c:numRef>
              <c:f>'Sortenliste2022_2j_Delegier (2'!$H$5:$H$12</c:f>
              <c:numCache>
                <c:formatCode>0.0</c:formatCode>
                <c:ptCount val="8"/>
                <c:pt idx="0">
                  <c:v>1.33</c:v>
                </c:pt>
                <c:pt idx="1">
                  <c:v>3.24</c:v>
                </c:pt>
                <c:pt idx="2">
                  <c:v>3.23</c:v>
                </c:pt>
                <c:pt idx="3">
                  <c:v>2.0099999999999998</c:v>
                </c:pt>
                <c:pt idx="4">
                  <c:v>2.95</c:v>
                </c:pt>
                <c:pt idx="5">
                  <c:v>2.68</c:v>
                </c:pt>
                <c:pt idx="6">
                  <c:v>3.49</c:v>
                </c:pt>
                <c:pt idx="7">
                  <c:v>2.5099999999999998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E3-49B0-8EAC-A5FFBFC20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340448"/>
        <c:axId val="541338480"/>
      </c:scatterChart>
      <c:catAx>
        <c:axId val="53341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3414456"/>
        <c:crosses val="autoZero"/>
        <c:auto val="1"/>
        <c:lblAlgn val="ctr"/>
        <c:lblOffset val="100"/>
        <c:noMultiLvlLbl val="0"/>
      </c:catAx>
      <c:valAx>
        <c:axId val="53341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Bruttogelderlös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3412488"/>
        <c:crosses val="autoZero"/>
        <c:crossBetween val="between"/>
      </c:valAx>
      <c:valAx>
        <c:axId val="5413384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1340448"/>
        <c:crosses val="max"/>
        <c:crossBetween val="midCat"/>
      </c:valAx>
      <c:valAx>
        <c:axId val="541340448"/>
        <c:scaling>
          <c:orientation val="minMax"/>
        </c:scaling>
        <c:delete val="1"/>
        <c:axPos val="b"/>
        <c:majorTickMark val="out"/>
        <c:minorTickMark val="none"/>
        <c:tickLblPos val="nextTo"/>
        <c:crossAx val="541338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DB ausgewählter Ackerkulturen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</c:f>
              <c:strCache>
                <c:ptCount val="1"/>
                <c:pt idx="0">
                  <c:v>DB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Tabelle1!$A$4:$A$13</c:f>
              <c:strCache>
                <c:ptCount val="10"/>
                <c:pt idx="0">
                  <c:v>Winterweizen (top)</c:v>
                </c:pt>
                <c:pt idx="1">
                  <c:v>Wintergerste</c:v>
                </c:pt>
                <c:pt idx="2">
                  <c:v>Raps</c:v>
                </c:pt>
                <c:pt idx="3">
                  <c:v>Silomais</c:v>
                </c:pt>
                <c:pt idx="4">
                  <c:v>Körnermais</c:v>
                </c:pt>
                <c:pt idx="5">
                  <c:v>Zuckerrüben</c:v>
                </c:pt>
                <c:pt idx="6">
                  <c:v>Ackerbohnen</c:v>
                </c:pt>
                <c:pt idx="7">
                  <c:v>Eiweisserbsen</c:v>
                </c:pt>
                <c:pt idx="8">
                  <c:v>Sonnenblumen</c:v>
                </c:pt>
                <c:pt idx="9">
                  <c:v>Soja</c:v>
                </c:pt>
              </c:strCache>
            </c:strRef>
          </c:cat>
          <c:val>
            <c:numRef>
              <c:f>Tabelle1!$B$4:$B$13</c:f>
              <c:numCache>
                <c:formatCode>General</c:formatCode>
                <c:ptCount val="10"/>
                <c:pt idx="0">
                  <c:v>3041</c:v>
                </c:pt>
                <c:pt idx="1">
                  <c:v>2699</c:v>
                </c:pt>
                <c:pt idx="2">
                  <c:v>3295</c:v>
                </c:pt>
                <c:pt idx="3">
                  <c:v>2447</c:v>
                </c:pt>
                <c:pt idx="4">
                  <c:v>2509</c:v>
                </c:pt>
                <c:pt idx="5">
                  <c:v>4331</c:v>
                </c:pt>
                <c:pt idx="6">
                  <c:v>2156</c:v>
                </c:pt>
                <c:pt idx="7">
                  <c:v>2289</c:v>
                </c:pt>
                <c:pt idx="8">
                  <c:v>2926</c:v>
                </c:pt>
                <c:pt idx="9">
                  <c:v>2080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B-4FC2-8572-21506E778540}"/>
            </c:ext>
          </c:extLst>
        </c:ser>
        <c:ser>
          <c:idx val="1"/>
          <c:order val="1"/>
          <c:tx>
            <c:strRef>
              <c:f>Tabelle1!$C$3</c:f>
              <c:strCache>
                <c:ptCount val="1"/>
                <c:pt idx="0">
                  <c:v>Preiserhöhung ZR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Tabelle1!$A$4:$A$13</c:f>
              <c:strCache>
                <c:ptCount val="10"/>
                <c:pt idx="0">
                  <c:v>Winterweizen (top)</c:v>
                </c:pt>
                <c:pt idx="1">
                  <c:v>Wintergerste</c:v>
                </c:pt>
                <c:pt idx="2">
                  <c:v>Raps</c:v>
                </c:pt>
                <c:pt idx="3">
                  <c:v>Silomais</c:v>
                </c:pt>
                <c:pt idx="4">
                  <c:v>Körnermais</c:v>
                </c:pt>
                <c:pt idx="5">
                  <c:v>Zuckerrüben</c:v>
                </c:pt>
                <c:pt idx="6">
                  <c:v>Ackerbohnen</c:v>
                </c:pt>
                <c:pt idx="7">
                  <c:v>Eiweisserbsen</c:v>
                </c:pt>
                <c:pt idx="8">
                  <c:v>Sonnenblumen</c:v>
                </c:pt>
                <c:pt idx="9">
                  <c:v>Soja</c:v>
                </c:pt>
              </c:strCache>
            </c:strRef>
          </c:cat>
          <c:val>
            <c:numRef>
              <c:f>Tabelle1!$C$4:$C$13</c:f>
              <c:numCache>
                <c:formatCode>General</c:formatCode>
                <c:ptCount val="10"/>
                <c:pt idx="5">
                  <c:v>4728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4B-4FC2-8572-21506E778540}"/>
            </c:ext>
          </c:extLst>
        </c:ser>
        <c:ser>
          <c:idx val="2"/>
          <c:order val="2"/>
          <c:tx>
            <c:strRef>
              <c:f>Tabelle1!$D$3</c:f>
              <c:strCache>
                <c:ptCount val="1"/>
                <c:pt idx="0">
                  <c:v>IP-Suisse (BV22)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Tabelle1!$A$4:$A$13</c:f>
              <c:strCache>
                <c:ptCount val="10"/>
                <c:pt idx="0">
                  <c:v>Winterweizen (top)</c:v>
                </c:pt>
                <c:pt idx="1">
                  <c:v>Wintergerste</c:v>
                </c:pt>
                <c:pt idx="2">
                  <c:v>Raps</c:v>
                </c:pt>
                <c:pt idx="3">
                  <c:v>Silomais</c:v>
                </c:pt>
                <c:pt idx="4">
                  <c:v>Körnermais</c:v>
                </c:pt>
                <c:pt idx="5">
                  <c:v>Zuckerrüben</c:v>
                </c:pt>
                <c:pt idx="6">
                  <c:v>Ackerbohnen</c:v>
                </c:pt>
                <c:pt idx="7">
                  <c:v>Eiweisserbsen</c:v>
                </c:pt>
                <c:pt idx="8">
                  <c:v>Sonnenblumen</c:v>
                </c:pt>
                <c:pt idx="9">
                  <c:v>Soja</c:v>
                </c:pt>
              </c:strCache>
            </c:strRef>
          </c:cat>
          <c:val>
            <c:numRef>
              <c:f>Tabelle1!$D$4:$D$13</c:f>
              <c:numCache>
                <c:formatCode>General</c:formatCode>
                <c:ptCount val="10"/>
                <c:pt idx="5">
                  <c:v>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4B-4FC2-8572-21506E778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478336"/>
        <c:axId val="399478992"/>
      </c:barChart>
      <c:catAx>
        <c:axId val="39947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9478992"/>
        <c:crosses val="autoZero"/>
        <c:auto val="1"/>
        <c:lblAlgn val="ctr"/>
        <c:lblOffset val="100"/>
        <c:noMultiLvlLbl val="0"/>
      </c:catAx>
      <c:valAx>
        <c:axId val="39947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947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/>
              <a:t>Schweizerische Fachstelle für Zuckerrübenbau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52716-2371-4E1E-9C63-56F8F44AD94A}" type="datetime1">
              <a:rPr lang="de-CH" smtClean="0"/>
              <a:t>16.12.2021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CH"/>
              <a:t>Luzi Schneider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9FCAD-C81A-45DB-889F-0592918F7C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451345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/>
              <a:t>Schweizerische Fachstelle für Zuckerrübenbau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96A0-4F00-4087-B2A9-713FF0BAEBD2}" type="datetime1">
              <a:rPr lang="de-CH" smtClean="0"/>
              <a:t>16.12.2021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CH"/>
              <a:t>Luzi Schneider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3E1EF-08AC-4367-880E-B7AC60328E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8266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Schweizerische Fachstelle für Zuckerrübenbau</a:t>
            </a:r>
          </a:p>
          <a:p>
            <a:r>
              <a:rPr lang="de-CH" dirty="0"/>
              <a:t>Luzi Schneider</a:t>
            </a:r>
          </a:p>
          <a:p>
            <a:r>
              <a:rPr lang="de-CH" dirty="0"/>
              <a:t>Leiter Rübenbüro Ostschweiz</a:t>
            </a:r>
          </a:p>
          <a:p>
            <a:r>
              <a:rPr lang="de-CH" dirty="0"/>
              <a:t>Büro Strickhof Lindau</a:t>
            </a:r>
          </a:p>
          <a:p>
            <a:r>
              <a:rPr lang="de-CH" dirty="0"/>
              <a:t>l.schneider@zuckerruebe.ch / luzi.schneider@strickhof.ch</a:t>
            </a:r>
          </a:p>
          <a:p>
            <a:r>
              <a:rPr lang="de-CH" dirty="0"/>
              <a:t>058 105 098 78 / 079 403 06 97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de-CH" dirty="0"/>
              <a:t>Schweizerische Fachstelle für Zuckerrübenbau - Luzi Schneider</a:t>
            </a:r>
          </a:p>
        </p:txBody>
      </p:sp>
    </p:spTree>
    <p:extLst>
      <p:ext uri="{BB962C8B-B14F-4D97-AF65-F5344CB8AC3E}">
        <p14:creationId xmlns:p14="http://schemas.microsoft.com/office/powerpoint/2010/main" val="111357001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9469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0" y="6473739"/>
            <a:ext cx="4114800" cy="365125"/>
          </a:xfrm>
        </p:spPr>
        <p:txBody>
          <a:bodyPr/>
          <a:lstStyle/>
          <a:p>
            <a:r>
              <a:rPr lang="de-CH"/>
              <a:t>Schweizerische Fachstelle für Zuckerrübenbau - Luzi Schneider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431428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028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</p:spTree>
    <p:extLst>
      <p:ext uri="{BB962C8B-B14F-4D97-AF65-F5344CB8AC3E}">
        <p14:creationId xmlns:p14="http://schemas.microsoft.com/office/powerpoint/2010/main" val="251453611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819503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</p:spTree>
    <p:extLst>
      <p:ext uri="{BB962C8B-B14F-4D97-AF65-F5344CB8AC3E}">
        <p14:creationId xmlns:p14="http://schemas.microsoft.com/office/powerpoint/2010/main" val="403732299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884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</p:spTree>
    <p:extLst>
      <p:ext uri="{BB962C8B-B14F-4D97-AF65-F5344CB8AC3E}">
        <p14:creationId xmlns:p14="http://schemas.microsoft.com/office/powerpoint/2010/main" val="56613203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</p:spTree>
    <p:extLst>
      <p:ext uri="{BB962C8B-B14F-4D97-AF65-F5344CB8AC3E}">
        <p14:creationId xmlns:p14="http://schemas.microsoft.com/office/powerpoint/2010/main" val="329704993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</p:spTree>
    <p:extLst>
      <p:ext uri="{BB962C8B-B14F-4D97-AF65-F5344CB8AC3E}">
        <p14:creationId xmlns:p14="http://schemas.microsoft.com/office/powerpoint/2010/main" val="181629273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</p:spTree>
    <p:extLst>
      <p:ext uri="{BB962C8B-B14F-4D97-AF65-F5344CB8AC3E}">
        <p14:creationId xmlns:p14="http://schemas.microsoft.com/office/powerpoint/2010/main" val="227153342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zuckerruebe.ch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Schweizerische Fachstelle für Zuckerrübenbau - Luzi Schneider</a:t>
            </a:r>
            <a:endParaRPr lang="de-CH" dirty="0"/>
          </a:p>
        </p:txBody>
      </p:sp>
      <p:pic>
        <p:nvPicPr>
          <p:cNvPr id="7" name="Picture 2" descr="http://www.zuckerruebe.ch/typo3conf/ext/snstarter/Resources/Public/Images/logo.png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530" y="365125"/>
            <a:ext cx="1108539" cy="14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cover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zi.schneider@strickhof.ch" TargetMode="External"/><Relationship Id="rId2" Type="http://schemas.openxmlformats.org/officeDocument/2006/relationships/hyperlink" Target="mailto:l.schneider@zuckerruebe.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zuckerruebe.ch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uckerruebe.c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ckerruebe.ch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uckerruebe.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ckerruebe.c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uckerruebe.ch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uckerruebe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Regionalveranstaltungen Osten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60767"/>
          </a:xfrm>
        </p:spPr>
        <p:txBody>
          <a:bodyPr>
            <a:normAutofit fontScale="92500" lnSpcReduction="20000"/>
          </a:bodyPr>
          <a:lstStyle/>
          <a:p>
            <a:r>
              <a:rPr lang="de-CH" sz="2600" dirty="0"/>
              <a:t>Schweizerische Fachstelle für Zuckerrübenbau</a:t>
            </a:r>
          </a:p>
          <a:p>
            <a:r>
              <a:rPr lang="de-CH" sz="2600" dirty="0"/>
              <a:t>Luzi Schneider</a:t>
            </a:r>
          </a:p>
          <a:p>
            <a:r>
              <a:rPr lang="de-CH" sz="2600" dirty="0"/>
              <a:t>Leiter Region Ostschweiz</a:t>
            </a:r>
          </a:p>
          <a:p>
            <a:r>
              <a:rPr lang="de-CH" sz="2600" dirty="0"/>
              <a:t>Büro Strickhof Lindau</a:t>
            </a:r>
          </a:p>
          <a:p>
            <a:r>
              <a:rPr lang="de-CH" sz="2600" dirty="0">
                <a:hlinkClick r:id="rId2"/>
              </a:rPr>
              <a:t>l.schneider@zuckerruebe.ch</a:t>
            </a:r>
            <a:r>
              <a:rPr lang="de-CH" sz="2600" dirty="0"/>
              <a:t> / </a:t>
            </a:r>
            <a:r>
              <a:rPr lang="de-CH" sz="2600" dirty="0">
                <a:hlinkClick r:id="rId3"/>
              </a:rPr>
              <a:t>luzi.schneider@strickhof.ch</a:t>
            </a:r>
            <a:endParaRPr lang="de-CH" sz="2600" dirty="0"/>
          </a:p>
          <a:p>
            <a:r>
              <a:rPr lang="de-CH" sz="2600" dirty="0"/>
              <a:t>Mob: 0041  (0)79 403 06 97</a:t>
            </a:r>
            <a:br>
              <a:rPr lang="de-CH" sz="2600" dirty="0"/>
            </a:br>
            <a:r>
              <a:rPr lang="de-CH" sz="2600" dirty="0"/>
              <a:t>Tel: 0041  (0)58 105 98 78</a:t>
            </a:r>
          </a:p>
          <a:p>
            <a:endParaRPr lang="de-CH" dirty="0"/>
          </a:p>
        </p:txBody>
      </p:sp>
      <p:pic>
        <p:nvPicPr>
          <p:cNvPr id="5" name="Picture 2" descr="http://www.zuckerruebe.ch/typo3conf/ext/snstarter/Resources/Public/Image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530" y="365125"/>
            <a:ext cx="1108539" cy="14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Schweizerische Fachstelle für Zuckerrübenbau - Luzi Schneider</a:t>
            </a:r>
          </a:p>
        </p:txBody>
      </p:sp>
    </p:spTree>
    <p:extLst>
      <p:ext uri="{BB962C8B-B14F-4D97-AF65-F5344CB8AC3E}">
        <p14:creationId xmlns:p14="http://schemas.microsoft.com/office/powerpoint/2010/main" val="35007955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Extensoeignung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979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07761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>
            <a:normAutofit fontScale="92500" lnSpcReduction="10000"/>
          </a:bodyPr>
          <a:lstStyle/>
          <a:p>
            <a:r>
              <a:rPr lang="de-CH" sz="2600" dirty="0"/>
              <a:t>4 Sorten sind weg!</a:t>
            </a:r>
          </a:p>
          <a:p>
            <a:pPr lvl="1"/>
            <a:r>
              <a:rPr lang="de-CH" sz="2200" dirty="0"/>
              <a:t>Strauss, </a:t>
            </a:r>
            <a:r>
              <a:rPr lang="de-CH" sz="2200" dirty="0" err="1"/>
              <a:t>Samuela</a:t>
            </a:r>
            <a:r>
              <a:rPr lang="de-CH" sz="2200" dirty="0"/>
              <a:t>, BTS2725, Tesla</a:t>
            </a:r>
          </a:p>
          <a:p>
            <a:r>
              <a:rPr lang="de-CH" sz="2600" dirty="0"/>
              <a:t>2 neue Sorten im klassischen Anbau</a:t>
            </a:r>
          </a:p>
          <a:p>
            <a:pPr lvl="1"/>
            <a:r>
              <a:rPr lang="de-CH" sz="2200" dirty="0" err="1"/>
              <a:t>Escadia</a:t>
            </a:r>
            <a:r>
              <a:rPr lang="de-CH" sz="2200" dirty="0"/>
              <a:t> KWS, Dunant</a:t>
            </a:r>
          </a:p>
          <a:p>
            <a:r>
              <a:rPr lang="de-CH" sz="2600" dirty="0"/>
              <a:t>1 neue Sorte im ALS Bereich</a:t>
            </a:r>
          </a:p>
          <a:p>
            <a:pPr lvl="1"/>
            <a:r>
              <a:rPr lang="de-CH" sz="2200" dirty="0"/>
              <a:t>Smart Arosa KWS</a:t>
            </a:r>
          </a:p>
          <a:p>
            <a:endParaRPr lang="de-CH" sz="2600" dirty="0"/>
          </a:p>
          <a:p>
            <a:r>
              <a:rPr lang="de-CH" sz="2600" dirty="0"/>
              <a:t>Sortenwahl</a:t>
            </a:r>
          </a:p>
          <a:p>
            <a:pPr lvl="1"/>
            <a:r>
              <a:rPr lang="de-CH" sz="2200" dirty="0"/>
              <a:t>Anbauausrichtung beachten</a:t>
            </a:r>
          </a:p>
          <a:p>
            <a:pPr lvl="1"/>
            <a:r>
              <a:rPr lang="de-CH" sz="2200" dirty="0"/>
              <a:t>Vergilbung kann vernachlässigt werden</a:t>
            </a:r>
          </a:p>
          <a:p>
            <a:pPr lvl="1"/>
            <a:r>
              <a:rPr lang="de-CH" sz="2200" dirty="0"/>
              <a:t>Blattfleckendruck beachten </a:t>
            </a:r>
          </a:p>
          <a:p>
            <a:pPr lvl="1"/>
            <a:endParaRPr lang="de-CH" sz="2200" dirty="0"/>
          </a:p>
          <a:p>
            <a:pPr lvl="1"/>
            <a:r>
              <a:rPr lang="de-CH" sz="2200" dirty="0">
                <a:solidFill>
                  <a:srgbClr val="FF0000"/>
                </a:solidFill>
              </a:rPr>
              <a:t>Gezielte Sortenwahl ist wichtig! 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59390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Wirtschaftlichkeit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5083089"/>
          </a:xfrm>
        </p:spPr>
        <p:txBody>
          <a:bodyPr>
            <a:normAutofit/>
          </a:bodyPr>
          <a:lstStyle/>
          <a:p>
            <a:r>
              <a:rPr lang="de-CH" sz="2400" dirty="0"/>
              <a:t>Ausgangslage</a:t>
            </a:r>
          </a:p>
          <a:p>
            <a:pPr lvl="1"/>
            <a:r>
              <a:rPr lang="de-CH" sz="2000" dirty="0"/>
              <a:t>750 </a:t>
            </a:r>
            <a:r>
              <a:rPr lang="de-CH" sz="2000" dirty="0" err="1"/>
              <a:t>dt</a:t>
            </a:r>
            <a:r>
              <a:rPr lang="de-CH" sz="2000" dirty="0"/>
              <a:t>/ha Ertrag, ohne Zuschläge</a:t>
            </a:r>
          </a:p>
          <a:p>
            <a:r>
              <a:rPr lang="de-CH" sz="2400" dirty="0">
                <a:solidFill>
                  <a:srgbClr val="FF0000"/>
                </a:solidFill>
              </a:rPr>
              <a:t>2021 vs. 2022</a:t>
            </a:r>
          </a:p>
          <a:p>
            <a:pPr lvl="1"/>
            <a:r>
              <a:rPr lang="de-CH" sz="2000" dirty="0">
                <a:solidFill>
                  <a:srgbClr val="FF0000"/>
                </a:solidFill>
              </a:rPr>
              <a:t>Preiserhöhung von &gt;10%</a:t>
            </a:r>
          </a:p>
          <a:p>
            <a:r>
              <a:rPr lang="de-CH" sz="2400" dirty="0"/>
              <a:t>IP Suisse Prämie</a:t>
            </a:r>
          </a:p>
          <a:p>
            <a:pPr lvl="1"/>
            <a:r>
              <a:rPr lang="de-CH" sz="2000" dirty="0"/>
              <a:t>60 CHF / t Zucker</a:t>
            </a:r>
          </a:p>
          <a:p>
            <a:pPr lvl="1"/>
            <a:r>
              <a:rPr lang="de-CH" sz="2000" dirty="0"/>
              <a:t>200 CHF EKB extenso</a:t>
            </a:r>
          </a:p>
          <a:p>
            <a:pPr lvl="1"/>
            <a:r>
              <a:rPr lang="de-CH" sz="2000" dirty="0"/>
              <a:t>400 CHF / ha (REB M4)</a:t>
            </a:r>
          </a:p>
          <a:p>
            <a:pPr lvl="1"/>
            <a:r>
              <a:rPr lang="de-CH" sz="2000" dirty="0">
                <a:solidFill>
                  <a:srgbClr val="FF0000"/>
                </a:solidFill>
              </a:rPr>
              <a:t>Mehrerlös ca. 1200-1320 CHF/ha</a:t>
            </a:r>
          </a:p>
          <a:p>
            <a:r>
              <a:rPr lang="de-CH" sz="2400" dirty="0"/>
              <a:t>IP Suisse Berechnungen</a:t>
            </a:r>
          </a:p>
          <a:p>
            <a:pPr lvl="1"/>
            <a:r>
              <a:rPr lang="de-CH" sz="2000" dirty="0"/>
              <a:t>Einsparungen Behandlungen / Prämien </a:t>
            </a:r>
          </a:p>
          <a:p>
            <a:pPr marL="457200" lvl="1" indent="0">
              <a:buNone/>
            </a:pPr>
            <a:r>
              <a:rPr lang="de-CH" sz="2000" dirty="0">
                <a:solidFill>
                  <a:srgbClr val="FF0000"/>
                </a:solidFill>
              </a:rPr>
              <a:t>-&gt; Entspricht ca. 25-30t/ha Ertrag</a:t>
            </a:r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  <a:p>
            <a:endParaRPr lang="de-CH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  <a:endParaRPr lang="de-CH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976711"/>
              </p:ext>
            </p:extLst>
          </p:nvPr>
        </p:nvGraphicFramePr>
        <p:xfrm>
          <a:off x="5870395" y="1690688"/>
          <a:ext cx="6286499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012402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Wichtiges für den Anbau 2022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Bodenbearbeitung wichtiger den je</a:t>
            </a:r>
          </a:p>
          <a:p>
            <a:pPr lvl="1"/>
            <a:r>
              <a:rPr lang="de-CH" sz="2000" dirty="0"/>
              <a:t>Keine Verdichtungen verursachen</a:t>
            </a:r>
          </a:p>
          <a:p>
            <a:pPr lvl="1"/>
            <a:r>
              <a:rPr lang="de-CH" sz="2000" dirty="0"/>
              <a:t>Gute Kalkversorgung wichtig</a:t>
            </a:r>
          </a:p>
          <a:p>
            <a:r>
              <a:rPr lang="de-CH" sz="2400" dirty="0"/>
              <a:t>Keine zu frühen Saaten</a:t>
            </a:r>
          </a:p>
          <a:p>
            <a:pPr lvl="1"/>
            <a:r>
              <a:rPr lang="de-CH" sz="2000" dirty="0"/>
              <a:t>Pillenschutz Force nur für unterirdische Schädlinge</a:t>
            </a:r>
          </a:p>
          <a:p>
            <a:pPr lvl="1"/>
            <a:r>
              <a:rPr lang="de-CH" sz="2000" dirty="0"/>
              <a:t>Rasche Jugendentwicklung fördern</a:t>
            </a:r>
          </a:p>
          <a:p>
            <a:r>
              <a:rPr lang="de-CH" sz="2400" dirty="0"/>
              <a:t>Genaue Kontrolle von Schädlingen &amp; Krankheiten</a:t>
            </a:r>
          </a:p>
          <a:p>
            <a:r>
              <a:rPr lang="de-CH" sz="2400" dirty="0"/>
              <a:t>Gezielte Ausbildung von PSM</a:t>
            </a:r>
          </a:p>
          <a:p>
            <a:endParaRPr lang="de-CH" sz="2400" dirty="0"/>
          </a:p>
          <a:p>
            <a:r>
              <a:rPr lang="de-CH" sz="3200" b="1" u="sng" dirty="0">
                <a:solidFill>
                  <a:srgbClr val="FF0000"/>
                </a:solidFill>
              </a:rPr>
              <a:t>Dabei bleiben! Sicherheit bis 2026!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  <p:pic>
        <p:nvPicPr>
          <p:cNvPr id="5" name="Picture 2" descr="http://www.zuckerruebe.ch/typo3conf/ext/snstarter/Resources/Public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530" y="365125"/>
            <a:ext cx="1108539" cy="14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4732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Danke für die Aufmerksamkeit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  <p:pic>
        <p:nvPicPr>
          <p:cNvPr id="5" name="Picture 2" descr="http://www.zuckerruebe.ch/typo3conf/ext/snstarter/Resources/Public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530" y="365125"/>
            <a:ext cx="1108539" cy="14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0196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Präsentation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err="1"/>
              <a:t>Viröse</a:t>
            </a:r>
            <a:r>
              <a:rPr lang="de-CH" sz="2400" dirty="0"/>
              <a:t> Vergilbung</a:t>
            </a:r>
          </a:p>
          <a:p>
            <a:pPr lvl="1"/>
            <a:r>
              <a:rPr lang="de-CH" sz="2000" dirty="0"/>
              <a:t>Erfahrungen</a:t>
            </a:r>
          </a:p>
          <a:p>
            <a:pPr lvl="1"/>
            <a:r>
              <a:rPr lang="de-CH" sz="2000" dirty="0"/>
              <a:t>Virusarten</a:t>
            </a:r>
          </a:p>
          <a:p>
            <a:r>
              <a:rPr lang="de-CH" sz="2400" dirty="0"/>
              <a:t>Entwicklung SBR</a:t>
            </a:r>
          </a:p>
          <a:p>
            <a:r>
              <a:rPr lang="de-CH" sz="2400" dirty="0"/>
              <a:t>Nationales Forschungsprogramm</a:t>
            </a:r>
          </a:p>
          <a:p>
            <a:r>
              <a:rPr lang="de-CH" sz="2400" dirty="0"/>
              <a:t>Sortenliste 2022</a:t>
            </a:r>
          </a:p>
          <a:p>
            <a:pPr lvl="1"/>
            <a:r>
              <a:rPr lang="de-CH" sz="2000" dirty="0"/>
              <a:t>Extenso-Anbau </a:t>
            </a:r>
          </a:p>
          <a:p>
            <a:r>
              <a:rPr lang="de-CH" sz="2400" dirty="0"/>
              <a:t>Wirtschaftlichkeit</a:t>
            </a:r>
          </a:p>
          <a:p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  <p:pic>
        <p:nvPicPr>
          <p:cNvPr id="6" name="Picture 2" descr="http://www.zuckerruebe.ch/typo3conf/ext/snstarter/Resources/Public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530" y="365125"/>
            <a:ext cx="1108539" cy="14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3589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Viröse</a:t>
            </a:r>
            <a:r>
              <a:rPr lang="de-CH" dirty="0"/>
              <a:t> Vergilbung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921164"/>
          </a:xfrm>
        </p:spPr>
        <p:txBody>
          <a:bodyPr>
            <a:noAutofit/>
          </a:bodyPr>
          <a:lstStyle/>
          <a:p>
            <a:r>
              <a:rPr lang="de-CH" sz="2000" dirty="0"/>
              <a:t>Seit </a:t>
            </a:r>
            <a:r>
              <a:rPr lang="de-CH" sz="2000" dirty="0" err="1"/>
              <a:t>Gaucho</a:t>
            </a:r>
            <a:r>
              <a:rPr lang="de-CH" sz="2000" dirty="0"/>
              <a:t> Verbot kein Schutz mehr</a:t>
            </a:r>
          </a:p>
          <a:p>
            <a:r>
              <a:rPr lang="de-CH" sz="2000" dirty="0"/>
              <a:t>2020 starker Befall im Westen</a:t>
            </a:r>
          </a:p>
          <a:p>
            <a:pPr lvl="1"/>
            <a:r>
              <a:rPr lang="de-CH" sz="1800" dirty="0"/>
              <a:t>Im Osten vereinzelte Spots</a:t>
            </a:r>
          </a:p>
          <a:p>
            <a:r>
              <a:rPr lang="de-CH" sz="2000" dirty="0" err="1"/>
              <a:t>Gaucho</a:t>
            </a:r>
            <a:r>
              <a:rPr lang="de-CH" sz="2000" dirty="0"/>
              <a:t>-Antrag Herbst 2020 abgelehnt</a:t>
            </a:r>
          </a:p>
          <a:p>
            <a:pPr lvl="1"/>
            <a:r>
              <a:rPr lang="de-CH" sz="1800" dirty="0"/>
              <a:t>Sonderbewilligung für Gazelle SG &amp; </a:t>
            </a:r>
            <a:r>
              <a:rPr lang="de-CH" sz="1800" dirty="0" err="1"/>
              <a:t>Movento</a:t>
            </a:r>
            <a:r>
              <a:rPr lang="de-CH" sz="1800" dirty="0"/>
              <a:t> SC</a:t>
            </a:r>
          </a:p>
          <a:p>
            <a:r>
              <a:rPr lang="de-CH" sz="2000" dirty="0"/>
              <a:t>Winter 2020/ 2021 Aufbau eines Monitorings</a:t>
            </a:r>
          </a:p>
          <a:p>
            <a:pPr lvl="1"/>
            <a:r>
              <a:rPr lang="de-CH" sz="1800" dirty="0"/>
              <a:t>Mithilfe der </a:t>
            </a:r>
            <a:r>
              <a:rPr lang="de-CH" sz="1800" dirty="0" err="1"/>
              <a:t>kt</a:t>
            </a:r>
            <a:r>
              <a:rPr lang="de-CH" sz="1800" dirty="0"/>
              <a:t>. Pflanzenschutzfachstellen</a:t>
            </a:r>
          </a:p>
          <a:p>
            <a:r>
              <a:rPr lang="de-CH" sz="2000" dirty="0"/>
              <a:t>2021 Spritzungen mit bewilligten Mittel</a:t>
            </a:r>
          </a:p>
          <a:p>
            <a:pPr lvl="1"/>
            <a:r>
              <a:rPr lang="de-CH" sz="1800" dirty="0"/>
              <a:t>Im westlichen Anbaugebiet ab Ende April erste Spritzungen</a:t>
            </a:r>
          </a:p>
          <a:p>
            <a:pPr lvl="1"/>
            <a:r>
              <a:rPr lang="de-CH" sz="1800" dirty="0"/>
              <a:t>Im Osten wurden die </a:t>
            </a:r>
            <a:r>
              <a:rPr lang="de-CH" sz="1800" dirty="0" err="1"/>
              <a:t>Kt</a:t>
            </a:r>
            <a:r>
              <a:rPr lang="de-CH" sz="1800" dirty="0"/>
              <a:t>. Zürich, Thurgau und Schaffhausen nicht gewarnt</a:t>
            </a:r>
          </a:p>
          <a:p>
            <a:r>
              <a:rPr lang="de-CH" sz="2000" dirty="0"/>
              <a:t>Vergilbung konnte eingedämmt werden</a:t>
            </a:r>
          </a:p>
          <a:p>
            <a:pPr lvl="1"/>
            <a:r>
              <a:rPr lang="de-CH" sz="1800" dirty="0"/>
              <a:t>Monitoring für 2022 geplant</a:t>
            </a:r>
          </a:p>
          <a:p>
            <a:pPr lvl="1"/>
            <a:r>
              <a:rPr lang="de-CH" sz="1800" dirty="0"/>
              <a:t>Antrag für Insektizide hängig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89421" y="1905992"/>
            <a:ext cx="4502504" cy="25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237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Virusarten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839788" y="1876426"/>
            <a:ext cx="5157787" cy="4181474"/>
          </a:xfrm>
        </p:spPr>
        <p:txBody>
          <a:bodyPr>
            <a:normAutofit/>
          </a:bodyPr>
          <a:lstStyle/>
          <a:p>
            <a:r>
              <a:rPr lang="de-CH" sz="2400" dirty="0"/>
              <a:t>Hauptproblem: 4 Arten</a:t>
            </a:r>
          </a:p>
          <a:p>
            <a:pPr lvl="1"/>
            <a:r>
              <a:rPr lang="de-CH" sz="2000" dirty="0"/>
              <a:t>Mischinfektionen </a:t>
            </a:r>
          </a:p>
          <a:p>
            <a:r>
              <a:rPr lang="de-CH" sz="2400" dirty="0"/>
              <a:t>Herausforderung für Züchtung</a:t>
            </a:r>
          </a:p>
          <a:p>
            <a:endParaRPr lang="de-CH" sz="2400" dirty="0"/>
          </a:p>
          <a:p>
            <a:pPr marL="0" indent="0">
              <a:buNone/>
            </a:pPr>
            <a:r>
              <a:rPr lang="de-CH" sz="2400" u="sng" dirty="0"/>
              <a:t>Verluste</a:t>
            </a:r>
          </a:p>
          <a:p>
            <a:r>
              <a:rPr lang="de-CH" sz="2400" dirty="0"/>
              <a:t>Bei frühen Befall im Juni</a:t>
            </a:r>
          </a:p>
          <a:p>
            <a:pPr lvl="1"/>
            <a:r>
              <a:rPr lang="de-CH" sz="2000" dirty="0"/>
              <a:t>BYV bis zu 45/50%</a:t>
            </a:r>
          </a:p>
          <a:p>
            <a:pPr lvl="1"/>
            <a:r>
              <a:rPr lang="de-CH" sz="2000" dirty="0"/>
              <a:t>BMYV bis zu 30% </a:t>
            </a:r>
          </a:p>
          <a:p>
            <a:pPr lvl="1"/>
            <a:r>
              <a:rPr lang="de-CH" sz="2000" dirty="0" err="1"/>
              <a:t>BChV</a:t>
            </a:r>
            <a:r>
              <a:rPr lang="de-CH" sz="2000" dirty="0"/>
              <a:t> bis zu 20%</a:t>
            </a:r>
          </a:p>
          <a:p>
            <a:pPr lvl="1"/>
            <a:endParaRPr lang="de-CH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575" y="179387"/>
            <a:ext cx="4697412" cy="6496050"/>
          </a:xfrm>
        </p:spPr>
      </p:pic>
    </p:spTree>
    <p:extLst>
      <p:ext uri="{BB962C8B-B14F-4D97-AF65-F5344CB8AC3E}">
        <p14:creationId xmlns:p14="http://schemas.microsoft.com/office/powerpoint/2010/main" val="403136785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80" y="2007284"/>
            <a:ext cx="5047416" cy="36268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169" y="3463751"/>
            <a:ext cx="4620778" cy="339424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169" y="84828"/>
            <a:ext cx="4669365" cy="337892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5806" y="6550223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Karten &amp; Daten: </a:t>
            </a:r>
            <a:r>
              <a:rPr lang="de-CH" sz="1400" dirty="0" err="1"/>
              <a:t>Agroscope</a:t>
            </a:r>
            <a:r>
              <a:rPr lang="de-CH" sz="1400" dirty="0"/>
              <a:t> SBR und </a:t>
            </a:r>
            <a:r>
              <a:rPr lang="de-CH" sz="1400" dirty="0" err="1"/>
              <a:t>Vergilbungsmonitoring</a:t>
            </a:r>
            <a:r>
              <a:rPr lang="de-CH" sz="1400" dirty="0"/>
              <a:t> 2020</a:t>
            </a:r>
            <a:endParaRPr lang="en-US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-1051"/>
            <a:ext cx="9899469" cy="1092200"/>
          </a:xfrm>
        </p:spPr>
        <p:txBody>
          <a:bodyPr/>
          <a:lstStyle/>
          <a:p>
            <a:r>
              <a:rPr lang="de-CH" u="sng" dirty="0"/>
              <a:t>Verbreitung Vergilbung</a:t>
            </a:r>
          </a:p>
        </p:txBody>
      </p:sp>
    </p:spTree>
    <p:extLst>
      <p:ext uri="{BB962C8B-B14F-4D97-AF65-F5344CB8AC3E}">
        <p14:creationId xmlns:p14="http://schemas.microsoft.com/office/powerpoint/2010/main" val="194012860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 SBR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590675"/>
            <a:ext cx="8669459" cy="4324350"/>
          </a:xfrm>
        </p:spPr>
      </p:pic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  <p:pic>
        <p:nvPicPr>
          <p:cNvPr id="10" name="Picture 2" descr="http://www.zuckerruebe.ch/typo3conf/ext/snstarter/Resources/Public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530" y="365125"/>
            <a:ext cx="1108539" cy="14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ussdiagramm: Verbinder 8"/>
          <p:cNvSpPr/>
          <p:nvPr/>
        </p:nvSpPr>
        <p:spPr>
          <a:xfrm flipV="1">
            <a:off x="5219701" y="2314574"/>
            <a:ext cx="95676" cy="95249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lussdiagramm: Verbinder 11"/>
          <p:cNvSpPr/>
          <p:nvPr/>
        </p:nvSpPr>
        <p:spPr>
          <a:xfrm>
            <a:off x="5058629" y="2409824"/>
            <a:ext cx="94396" cy="8572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lussdiagramm: Verbinder 12"/>
          <p:cNvSpPr/>
          <p:nvPr/>
        </p:nvSpPr>
        <p:spPr>
          <a:xfrm>
            <a:off x="4401404" y="2562225"/>
            <a:ext cx="94396" cy="85724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lussdiagramm: Verbinder 13"/>
          <p:cNvSpPr/>
          <p:nvPr/>
        </p:nvSpPr>
        <p:spPr>
          <a:xfrm>
            <a:off x="3391754" y="3362325"/>
            <a:ext cx="113446" cy="104774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71457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Testungen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70" y="1690688"/>
            <a:ext cx="66171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7522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Nationales Forschungsprogramm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838200" y="1492624"/>
            <a:ext cx="5181600" cy="4684339"/>
          </a:xfrm>
        </p:spPr>
        <p:txBody>
          <a:bodyPr>
            <a:normAutofit/>
          </a:bodyPr>
          <a:lstStyle/>
          <a:p>
            <a:r>
              <a:rPr lang="de-CH" dirty="0"/>
              <a:t>Über 40 Projekte mit unseren Partnern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sz="1800" dirty="0"/>
              <a:t>SFZ, SZU, SVZ</a:t>
            </a:r>
          </a:p>
          <a:p>
            <a:r>
              <a:rPr lang="de-CH" sz="1800" dirty="0" err="1"/>
              <a:t>Agroscope</a:t>
            </a:r>
            <a:endParaRPr lang="de-CH" sz="1800" dirty="0"/>
          </a:p>
          <a:p>
            <a:r>
              <a:rPr lang="de-CH" sz="1800" dirty="0" err="1"/>
              <a:t>Fibl</a:t>
            </a:r>
            <a:endParaRPr lang="de-CH" sz="1800" dirty="0"/>
          </a:p>
          <a:p>
            <a:r>
              <a:rPr lang="de-CH" sz="1800" dirty="0"/>
              <a:t>HAFL</a:t>
            </a:r>
          </a:p>
          <a:p>
            <a:r>
              <a:rPr lang="de-CH" sz="1800" dirty="0"/>
              <a:t>IP Suisse</a:t>
            </a:r>
          </a:p>
          <a:p>
            <a:r>
              <a:rPr lang="de-CH" sz="1800" dirty="0" err="1"/>
              <a:t>Andermatt</a:t>
            </a:r>
            <a:r>
              <a:rPr lang="de-CH" sz="1800" dirty="0"/>
              <a:t> </a:t>
            </a:r>
            <a:r>
              <a:rPr lang="de-CH" sz="1800" dirty="0" err="1"/>
              <a:t>Biocontroll</a:t>
            </a:r>
            <a:endParaRPr lang="de-CH" sz="1800" dirty="0"/>
          </a:p>
          <a:p>
            <a:r>
              <a:rPr lang="de-CH" sz="1800" dirty="0"/>
              <a:t>Kantonale PS - Fachstellen</a:t>
            </a:r>
          </a:p>
          <a:p>
            <a:r>
              <a:rPr lang="de-CH" sz="1800" dirty="0"/>
              <a:t>FRIJ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5970494" y="214153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>
                <a:solidFill>
                  <a:srgbClr val="FF0000"/>
                </a:solidFill>
              </a:rPr>
              <a:t>Ziele: Die Probleme und Herausforderungen in den Zuckerrüben zeitnah zu lösen! </a:t>
            </a:r>
          </a:p>
          <a:p>
            <a:pPr marL="0" indent="0">
              <a:buNone/>
            </a:pPr>
            <a:endParaRPr lang="de-CH" sz="2000" dirty="0"/>
          </a:p>
          <a:p>
            <a:r>
              <a:rPr lang="de-CH" sz="2000" dirty="0" err="1"/>
              <a:t>Viröse</a:t>
            </a:r>
            <a:r>
              <a:rPr lang="de-CH" sz="2000" dirty="0"/>
              <a:t> </a:t>
            </a:r>
            <a:r>
              <a:rPr lang="de-CH" sz="2000" dirty="0" err="1"/>
              <a:t>Vergilgung</a:t>
            </a:r>
            <a:r>
              <a:rPr lang="de-CH" sz="2000" dirty="0"/>
              <a:t> &gt;11 Projekte</a:t>
            </a:r>
          </a:p>
          <a:p>
            <a:r>
              <a:rPr lang="de-CH" sz="2000" dirty="0"/>
              <a:t>SBR &gt; 7 Projekte</a:t>
            </a:r>
          </a:p>
          <a:p>
            <a:r>
              <a:rPr lang="de-CH" sz="2000" dirty="0"/>
              <a:t>Weitere Schädlinge &gt;1 Projekt</a:t>
            </a:r>
          </a:p>
          <a:p>
            <a:r>
              <a:rPr lang="de-CH" sz="2000" dirty="0"/>
              <a:t>Blattflecken &gt;5 Projekte</a:t>
            </a:r>
          </a:p>
          <a:p>
            <a:r>
              <a:rPr lang="de-CH" sz="2000" dirty="0" err="1"/>
              <a:t>Herbizidreduktion</a:t>
            </a:r>
            <a:r>
              <a:rPr lang="de-CH" sz="2000" dirty="0"/>
              <a:t> &gt;9 Projekte</a:t>
            </a:r>
          </a:p>
          <a:p>
            <a:r>
              <a:rPr lang="de-CH" sz="2000" dirty="0"/>
              <a:t>Erntetechnik &gt;3 Projekte</a:t>
            </a:r>
          </a:p>
          <a:p>
            <a:r>
              <a:rPr lang="de-CH" sz="2000" dirty="0"/>
              <a:t>Bio ZR &gt;5 Projekte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  <p:pic>
        <p:nvPicPr>
          <p:cNvPr id="3" name="Picture 2" descr="http://www.zuckerruebe.ch/typo3conf/ext/snstarter/Resources/Public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530" y="365125"/>
            <a:ext cx="1108539" cy="14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6187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uckerruebe.ch/typo3conf/ext/snstarter/Resources/Public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530" y="365125"/>
            <a:ext cx="1108539" cy="146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Sortenliste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 Fachstelle für Zuckerrübenbau - Luzi Schneider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68425"/>
            <a:ext cx="9837482" cy="5105314"/>
          </a:xfrm>
        </p:spPr>
      </p:pic>
      <p:sp>
        <p:nvSpPr>
          <p:cNvPr id="9" name="Explosion 1 8"/>
          <p:cNvSpPr/>
          <p:nvPr/>
        </p:nvSpPr>
        <p:spPr>
          <a:xfrm>
            <a:off x="314302" y="3254761"/>
            <a:ext cx="647700" cy="333375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/>
              <a:t>Neu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314302" y="4052072"/>
            <a:ext cx="647700" cy="333375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/>
              <a:t>Neu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314302" y="4985521"/>
            <a:ext cx="647700" cy="333375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/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54715723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509</Words>
  <Application>Microsoft Office PowerPoint</Application>
  <PresentationFormat>Breitbild</PresentationFormat>
  <Paragraphs>127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Regionalveranstaltungen Osten</vt:lpstr>
      <vt:lpstr>Ablauf Präsentation</vt:lpstr>
      <vt:lpstr>Viröse Vergilbung</vt:lpstr>
      <vt:lpstr>Virusarten</vt:lpstr>
      <vt:lpstr>Verbreitung Vergilbung</vt:lpstr>
      <vt:lpstr>Entwicklung SBR</vt:lpstr>
      <vt:lpstr>Testungen 2020</vt:lpstr>
      <vt:lpstr>Nationales Forschungsprogramm</vt:lpstr>
      <vt:lpstr>Sortenliste</vt:lpstr>
      <vt:lpstr>Extensoeignung</vt:lpstr>
      <vt:lpstr>Zusammenfassung</vt:lpstr>
      <vt:lpstr>Wirtschaftlichkeit</vt:lpstr>
      <vt:lpstr>Wichtiges für den Anbau 2022</vt:lpstr>
      <vt:lpstr>Danke für die Aufmerksamkeit</vt:lpstr>
    </vt:vector>
  </TitlesOfParts>
  <Company>Kanton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Schneider Luzi</dc:creator>
  <cp:lastModifiedBy>Singer Matthias</cp:lastModifiedBy>
  <cp:revision>27</cp:revision>
  <dcterms:created xsi:type="dcterms:W3CDTF">2020-07-20T13:23:10Z</dcterms:created>
  <dcterms:modified xsi:type="dcterms:W3CDTF">2021-12-16T13:10:50Z</dcterms:modified>
</cp:coreProperties>
</file>